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43200638" cy="32399288"/>
  <p:notesSz cx="6858000" cy="9144000"/>
  <p:defaultTextStyle>
    <a:defPPr>
      <a:defRPr lang="es-MX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8" d="100"/>
          <a:sy n="18" d="100"/>
        </p:scale>
        <p:origin x="147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48" y="5302386"/>
            <a:ext cx="36720542" cy="11279752"/>
          </a:xfrm>
        </p:spPr>
        <p:txBody>
          <a:bodyPr anchor="b"/>
          <a:lstStyle>
            <a:lvl1pPr algn="ctr">
              <a:defRPr sz="2834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17017128"/>
            <a:ext cx="32400479" cy="7822326"/>
          </a:xfrm>
        </p:spPr>
        <p:txBody>
          <a:bodyPr/>
          <a:lstStyle>
            <a:lvl1pPr marL="0" indent="0" algn="ctr">
              <a:buNone/>
              <a:defRPr sz="11338"/>
            </a:lvl1pPr>
            <a:lvl2pPr marL="2159950" indent="0" algn="ctr">
              <a:buNone/>
              <a:defRPr sz="9449"/>
            </a:lvl2pPr>
            <a:lvl3pPr marL="4319900" indent="0" algn="ctr">
              <a:buNone/>
              <a:defRPr sz="8504"/>
            </a:lvl3pPr>
            <a:lvl4pPr marL="6479850" indent="0" algn="ctr">
              <a:buNone/>
              <a:defRPr sz="7559"/>
            </a:lvl4pPr>
            <a:lvl5pPr marL="8639800" indent="0" algn="ctr">
              <a:buNone/>
              <a:defRPr sz="7559"/>
            </a:lvl5pPr>
            <a:lvl6pPr marL="10799750" indent="0" algn="ctr">
              <a:buNone/>
              <a:defRPr sz="7559"/>
            </a:lvl6pPr>
            <a:lvl7pPr marL="12959700" indent="0" algn="ctr">
              <a:buNone/>
              <a:defRPr sz="7559"/>
            </a:lvl7pPr>
            <a:lvl8pPr marL="15119650" indent="0" algn="ctr">
              <a:buNone/>
              <a:defRPr sz="7559"/>
            </a:lvl8pPr>
            <a:lvl9pPr marL="17279600" indent="0" algn="ctr">
              <a:buNone/>
              <a:defRPr sz="7559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46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60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9" y="1724962"/>
            <a:ext cx="9315138" cy="2745689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6" y="1724962"/>
            <a:ext cx="27405405" cy="2745689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196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661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6" y="8077332"/>
            <a:ext cx="37260550" cy="13477201"/>
          </a:xfrm>
        </p:spPr>
        <p:txBody>
          <a:bodyPr anchor="b"/>
          <a:lstStyle>
            <a:lvl1pPr>
              <a:defRPr sz="2834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6" y="21682033"/>
            <a:ext cx="37260550" cy="7087342"/>
          </a:xfrm>
        </p:spPr>
        <p:txBody>
          <a:bodyPr/>
          <a:lstStyle>
            <a:lvl1pPr marL="0" indent="0">
              <a:buNone/>
              <a:defRPr sz="11338">
                <a:solidFill>
                  <a:schemeClr val="tx1"/>
                </a:solidFill>
              </a:defRPr>
            </a:lvl1pPr>
            <a:lvl2pPr marL="2159950" indent="0">
              <a:buNone/>
              <a:defRPr sz="9449">
                <a:solidFill>
                  <a:schemeClr val="tx1">
                    <a:tint val="75000"/>
                  </a:schemeClr>
                </a:solidFill>
              </a:defRPr>
            </a:lvl2pPr>
            <a:lvl3pPr marL="431990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3pPr>
            <a:lvl4pPr marL="647985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4pPr>
            <a:lvl5pPr marL="863980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5pPr>
            <a:lvl6pPr marL="1079975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6pPr>
            <a:lvl7pPr marL="1295970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7pPr>
            <a:lvl8pPr marL="1511965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8pPr>
            <a:lvl9pPr marL="1727960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395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8624810"/>
            <a:ext cx="18360271" cy="2055705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8624810"/>
            <a:ext cx="18360271" cy="2055705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283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724969"/>
            <a:ext cx="37260550" cy="62623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5" y="7942328"/>
            <a:ext cx="18275892" cy="3892412"/>
          </a:xfrm>
        </p:spPr>
        <p:txBody>
          <a:bodyPr anchor="b"/>
          <a:lstStyle>
            <a:lvl1pPr marL="0" indent="0">
              <a:buNone/>
              <a:defRPr sz="11338" b="1"/>
            </a:lvl1pPr>
            <a:lvl2pPr marL="2159950" indent="0">
              <a:buNone/>
              <a:defRPr sz="9449" b="1"/>
            </a:lvl2pPr>
            <a:lvl3pPr marL="4319900" indent="0">
              <a:buNone/>
              <a:defRPr sz="8504" b="1"/>
            </a:lvl3pPr>
            <a:lvl4pPr marL="6479850" indent="0">
              <a:buNone/>
              <a:defRPr sz="7559" b="1"/>
            </a:lvl4pPr>
            <a:lvl5pPr marL="8639800" indent="0">
              <a:buNone/>
              <a:defRPr sz="7559" b="1"/>
            </a:lvl5pPr>
            <a:lvl6pPr marL="10799750" indent="0">
              <a:buNone/>
              <a:defRPr sz="7559" b="1"/>
            </a:lvl6pPr>
            <a:lvl7pPr marL="12959700" indent="0">
              <a:buNone/>
              <a:defRPr sz="7559" b="1"/>
            </a:lvl7pPr>
            <a:lvl8pPr marL="15119650" indent="0">
              <a:buNone/>
              <a:defRPr sz="7559" b="1"/>
            </a:lvl8pPr>
            <a:lvl9pPr marL="17279600" indent="0">
              <a:buNone/>
              <a:defRPr sz="7559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5" y="11834740"/>
            <a:ext cx="18275892" cy="174071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5" y="7942328"/>
            <a:ext cx="18365898" cy="3892412"/>
          </a:xfrm>
        </p:spPr>
        <p:txBody>
          <a:bodyPr anchor="b"/>
          <a:lstStyle>
            <a:lvl1pPr marL="0" indent="0">
              <a:buNone/>
              <a:defRPr sz="11338" b="1"/>
            </a:lvl1pPr>
            <a:lvl2pPr marL="2159950" indent="0">
              <a:buNone/>
              <a:defRPr sz="9449" b="1"/>
            </a:lvl2pPr>
            <a:lvl3pPr marL="4319900" indent="0">
              <a:buNone/>
              <a:defRPr sz="8504" b="1"/>
            </a:lvl3pPr>
            <a:lvl4pPr marL="6479850" indent="0">
              <a:buNone/>
              <a:defRPr sz="7559" b="1"/>
            </a:lvl4pPr>
            <a:lvl5pPr marL="8639800" indent="0">
              <a:buNone/>
              <a:defRPr sz="7559" b="1"/>
            </a:lvl5pPr>
            <a:lvl6pPr marL="10799750" indent="0">
              <a:buNone/>
              <a:defRPr sz="7559" b="1"/>
            </a:lvl6pPr>
            <a:lvl7pPr marL="12959700" indent="0">
              <a:buNone/>
              <a:defRPr sz="7559" b="1"/>
            </a:lvl7pPr>
            <a:lvl8pPr marL="15119650" indent="0">
              <a:buNone/>
              <a:defRPr sz="7559" b="1"/>
            </a:lvl8pPr>
            <a:lvl9pPr marL="17279600" indent="0">
              <a:buNone/>
              <a:defRPr sz="7559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5" y="11834740"/>
            <a:ext cx="18365898" cy="174071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64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2058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974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2159952"/>
            <a:ext cx="13933330" cy="7559834"/>
          </a:xfrm>
        </p:spPr>
        <p:txBody>
          <a:bodyPr anchor="b"/>
          <a:lstStyle>
            <a:lvl1pPr>
              <a:defRPr sz="1511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4664905"/>
            <a:ext cx="21870323" cy="23024494"/>
          </a:xfrm>
        </p:spPr>
        <p:txBody>
          <a:bodyPr/>
          <a:lstStyle>
            <a:lvl1pPr>
              <a:defRPr sz="15118"/>
            </a:lvl1pPr>
            <a:lvl2pPr>
              <a:defRPr sz="13228"/>
            </a:lvl2pPr>
            <a:lvl3pPr>
              <a:defRPr sz="11338"/>
            </a:lvl3pPr>
            <a:lvl4pPr>
              <a:defRPr sz="9449"/>
            </a:lvl4pPr>
            <a:lvl5pPr>
              <a:defRPr sz="9449"/>
            </a:lvl5pPr>
            <a:lvl6pPr>
              <a:defRPr sz="9449"/>
            </a:lvl6pPr>
            <a:lvl7pPr>
              <a:defRPr sz="9449"/>
            </a:lvl7pPr>
            <a:lvl8pPr>
              <a:defRPr sz="9449"/>
            </a:lvl8pPr>
            <a:lvl9pPr>
              <a:defRPr sz="9449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9719786"/>
            <a:ext cx="13933330" cy="18007107"/>
          </a:xfrm>
        </p:spPr>
        <p:txBody>
          <a:bodyPr/>
          <a:lstStyle>
            <a:lvl1pPr marL="0" indent="0">
              <a:buNone/>
              <a:defRPr sz="7559"/>
            </a:lvl1pPr>
            <a:lvl2pPr marL="2159950" indent="0">
              <a:buNone/>
              <a:defRPr sz="6614"/>
            </a:lvl2pPr>
            <a:lvl3pPr marL="4319900" indent="0">
              <a:buNone/>
              <a:defRPr sz="5669"/>
            </a:lvl3pPr>
            <a:lvl4pPr marL="6479850" indent="0">
              <a:buNone/>
              <a:defRPr sz="4724"/>
            </a:lvl4pPr>
            <a:lvl5pPr marL="8639800" indent="0">
              <a:buNone/>
              <a:defRPr sz="4724"/>
            </a:lvl5pPr>
            <a:lvl6pPr marL="10799750" indent="0">
              <a:buNone/>
              <a:defRPr sz="4724"/>
            </a:lvl6pPr>
            <a:lvl7pPr marL="12959700" indent="0">
              <a:buNone/>
              <a:defRPr sz="4724"/>
            </a:lvl7pPr>
            <a:lvl8pPr marL="15119650" indent="0">
              <a:buNone/>
              <a:defRPr sz="4724"/>
            </a:lvl8pPr>
            <a:lvl9pPr marL="17279600" indent="0">
              <a:buNone/>
              <a:defRPr sz="4724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524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2159952"/>
            <a:ext cx="13933330" cy="7559834"/>
          </a:xfrm>
        </p:spPr>
        <p:txBody>
          <a:bodyPr anchor="b"/>
          <a:lstStyle>
            <a:lvl1pPr>
              <a:defRPr sz="1511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4664905"/>
            <a:ext cx="21870323" cy="23024494"/>
          </a:xfrm>
        </p:spPr>
        <p:txBody>
          <a:bodyPr anchor="t"/>
          <a:lstStyle>
            <a:lvl1pPr marL="0" indent="0">
              <a:buNone/>
              <a:defRPr sz="15118"/>
            </a:lvl1pPr>
            <a:lvl2pPr marL="2159950" indent="0">
              <a:buNone/>
              <a:defRPr sz="13228"/>
            </a:lvl2pPr>
            <a:lvl3pPr marL="4319900" indent="0">
              <a:buNone/>
              <a:defRPr sz="11338"/>
            </a:lvl3pPr>
            <a:lvl4pPr marL="6479850" indent="0">
              <a:buNone/>
              <a:defRPr sz="9449"/>
            </a:lvl4pPr>
            <a:lvl5pPr marL="8639800" indent="0">
              <a:buNone/>
              <a:defRPr sz="9449"/>
            </a:lvl5pPr>
            <a:lvl6pPr marL="10799750" indent="0">
              <a:buNone/>
              <a:defRPr sz="9449"/>
            </a:lvl6pPr>
            <a:lvl7pPr marL="12959700" indent="0">
              <a:buNone/>
              <a:defRPr sz="9449"/>
            </a:lvl7pPr>
            <a:lvl8pPr marL="15119650" indent="0">
              <a:buNone/>
              <a:defRPr sz="9449"/>
            </a:lvl8pPr>
            <a:lvl9pPr marL="17279600" indent="0">
              <a:buNone/>
              <a:defRPr sz="944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9719786"/>
            <a:ext cx="13933330" cy="18007107"/>
          </a:xfrm>
        </p:spPr>
        <p:txBody>
          <a:bodyPr/>
          <a:lstStyle>
            <a:lvl1pPr marL="0" indent="0">
              <a:buNone/>
              <a:defRPr sz="7559"/>
            </a:lvl1pPr>
            <a:lvl2pPr marL="2159950" indent="0">
              <a:buNone/>
              <a:defRPr sz="6614"/>
            </a:lvl2pPr>
            <a:lvl3pPr marL="4319900" indent="0">
              <a:buNone/>
              <a:defRPr sz="5669"/>
            </a:lvl3pPr>
            <a:lvl4pPr marL="6479850" indent="0">
              <a:buNone/>
              <a:defRPr sz="4724"/>
            </a:lvl4pPr>
            <a:lvl5pPr marL="8639800" indent="0">
              <a:buNone/>
              <a:defRPr sz="4724"/>
            </a:lvl5pPr>
            <a:lvl6pPr marL="10799750" indent="0">
              <a:buNone/>
              <a:defRPr sz="4724"/>
            </a:lvl6pPr>
            <a:lvl7pPr marL="12959700" indent="0">
              <a:buNone/>
              <a:defRPr sz="4724"/>
            </a:lvl7pPr>
            <a:lvl8pPr marL="15119650" indent="0">
              <a:buNone/>
              <a:defRPr sz="4724"/>
            </a:lvl8pPr>
            <a:lvl9pPr marL="17279600" indent="0">
              <a:buNone/>
              <a:defRPr sz="4724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682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1724969"/>
            <a:ext cx="3726055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8624810"/>
            <a:ext cx="3726055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30029347"/>
            <a:ext cx="972014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37C1B-0175-4BC0-9961-28A6F868C51E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30029347"/>
            <a:ext cx="14580215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30029347"/>
            <a:ext cx="972014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CF3E5-DCE0-4BC9-9715-CA527019C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068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19900" rtl="0" eaLnBrk="1" latinLnBrk="0" hangingPunct="1">
        <a:lnSpc>
          <a:spcPct val="90000"/>
        </a:lnSpc>
        <a:spcBef>
          <a:spcPct val="0"/>
        </a:spcBef>
        <a:buNone/>
        <a:defRPr sz="207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75" indent="-1079975" algn="l" defTabSz="4319900" rtl="0" eaLnBrk="1" latinLnBrk="0" hangingPunct="1">
        <a:lnSpc>
          <a:spcPct val="90000"/>
        </a:lnSpc>
        <a:spcBef>
          <a:spcPts val="4724"/>
        </a:spcBef>
        <a:buFont typeface="Arial" panose="020B0604020202020204" pitchFamily="34" charset="0"/>
        <a:buChar char="•"/>
        <a:defRPr sz="13228" kern="1200">
          <a:solidFill>
            <a:schemeClr val="tx1"/>
          </a:solidFill>
          <a:latin typeface="+mn-lt"/>
          <a:ea typeface="+mn-ea"/>
          <a:cs typeface="+mn-cs"/>
        </a:defRPr>
      </a:lvl1pPr>
      <a:lvl2pPr marL="323992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11338" kern="1200">
          <a:solidFill>
            <a:schemeClr val="tx1"/>
          </a:solidFill>
          <a:latin typeface="+mn-lt"/>
          <a:ea typeface="+mn-ea"/>
          <a:cs typeface="+mn-cs"/>
        </a:defRPr>
      </a:lvl2pPr>
      <a:lvl3pPr marL="539987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3pPr>
      <a:lvl4pPr marL="755982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4pPr>
      <a:lvl5pPr marL="971977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5pPr>
      <a:lvl6pPr marL="1187972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6pPr>
      <a:lvl7pPr marL="1403967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7pPr>
      <a:lvl8pPr marL="1619962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8pPr>
      <a:lvl9pPr marL="1835957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1pPr>
      <a:lvl2pPr marL="215995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31990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3pPr>
      <a:lvl4pPr marL="647985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4pPr>
      <a:lvl5pPr marL="863980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5pPr>
      <a:lvl6pPr marL="1079975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6pPr>
      <a:lvl7pPr marL="1295970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7pPr>
      <a:lvl8pPr marL="1511965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8pPr>
      <a:lvl9pPr marL="1727960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20732524" y="171032"/>
            <a:ext cx="22468114" cy="1602712"/>
          </a:xfrm>
        </p:spPr>
        <p:txBody>
          <a:bodyPr>
            <a:normAutofit/>
          </a:bodyPr>
          <a:lstStyle/>
          <a:p>
            <a:r>
              <a:rPr lang="es-MX" sz="10000" dirty="0"/>
              <a:t>Tamaño de cartel Horizontal: 120 x 90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C60129D-C2B3-2549-91DE-20A7EBFED357}"/>
              </a:ext>
            </a:extLst>
          </p:cNvPr>
          <p:cNvSpPr txBox="1"/>
          <p:nvPr/>
        </p:nvSpPr>
        <p:spPr>
          <a:xfrm>
            <a:off x="12359976" y="3063203"/>
            <a:ext cx="300072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Título del Cartel: no exceder de 15 palabras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E699B4-D2F4-9CC4-877E-529D7B85BB70}"/>
              </a:ext>
            </a:extLst>
          </p:cNvPr>
          <p:cNvSpPr txBox="1"/>
          <p:nvPr/>
        </p:nvSpPr>
        <p:spPr>
          <a:xfrm>
            <a:off x="2797662" y="1863868"/>
            <a:ext cx="907868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</a:p>
          <a:p>
            <a:pPr algn="ctr" fontAlgn="base"/>
            <a:r>
              <a:rPr lang="es-MX" sz="72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inherit"/>
              </a:rPr>
              <a:t>Nombre de Institución de procedencia</a:t>
            </a:r>
            <a:endParaRPr lang="es-MX" sz="72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5071E39-CB36-D842-05A3-31E7A1839752}"/>
              </a:ext>
            </a:extLst>
          </p:cNvPr>
          <p:cNvSpPr txBox="1"/>
          <p:nvPr/>
        </p:nvSpPr>
        <p:spPr>
          <a:xfrm>
            <a:off x="11062240" y="6447096"/>
            <a:ext cx="211475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Nombre de los autores: máximo </a:t>
            </a:r>
            <a:r>
              <a:rPr lang="es-MX" sz="10000" b="0" i="0" dirty="0" smtClean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MX" sz="10000" b="0" i="0" dirty="0">
              <a:solidFill>
                <a:srgbClr val="4A4A4A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80E27D5-2B61-3B06-50E3-0FDFD59F5B73}"/>
              </a:ext>
            </a:extLst>
          </p:cNvPr>
          <p:cNvSpPr/>
          <p:nvPr/>
        </p:nvSpPr>
        <p:spPr>
          <a:xfrm>
            <a:off x="11812984" y="9002352"/>
            <a:ext cx="8358922" cy="87782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0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Metodología: máximo 80 palabras.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4ED41ED-850E-934F-5195-231F9013334F}"/>
              </a:ext>
            </a:extLst>
          </p:cNvPr>
          <p:cNvSpPr/>
          <p:nvPr/>
        </p:nvSpPr>
        <p:spPr>
          <a:xfrm>
            <a:off x="2180920" y="18704631"/>
            <a:ext cx="8358922" cy="87782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Resultados: máximo 50 palabras</a:t>
            </a:r>
            <a:endParaRPr lang="es-MX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CDF8B89-6EE9-8D06-A2F3-C9D72C6B0B8F}"/>
              </a:ext>
            </a:extLst>
          </p:cNvPr>
          <p:cNvSpPr/>
          <p:nvPr/>
        </p:nvSpPr>
        <p:spPr>
          <a:xfrm>
            <a:off x="11747670" y="18704631"/>
            <a:ext cx="8358922" cy="87782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Conclusiones: frases breves y numeradas.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808EEF7-A78A-28C1-549E-FAAC05322B14}"/>
              </a:ext>
            </a:extLst>
          </p:cNvPr>
          <p:cNvSpPr/>
          <p:nvPr/>
        </p:nvSpPr>
        <p:spPr>
          <a:xfrm>
            <a:off x="21414826" y="9002351"/>
            <a:ext cx="19646090" cy="184805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Imágenes</a:t>
            </a:r>
            <a:endParaRPr lang="es-MX" sz="10000" dirty="0">
              <a:solidFill>
                <a:srgbClr val="4A4A4A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5914BDB-85F3-EC60-CC2D-4B89F66AD1B2}"/>
              </a:ext>
            </a:extLst>
          </p:cNvPr>
          <p:cNvSpPr/>
          <p:nvPr/>
        </p:nvSpPr>
        <p:spPr>
          <a:xfrm>
            <a:off x="2211142" y="9002352"/>
            <a:ext cx="8358922" cy="87782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Resumen: máximo 150 palabras.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7C88CE1-43A1-5DC9-B17F-DA0B7B70C56B}"/>
              </a:ext>
            </a:extLst>
          </p:cNvPr>
          <p:cNvSpPr txBox="1"/>
          <p:nvPr/>
        </p:nvSpPr>
        <p:spPr>
          <a:xfrm>
            <a:off x="2211142" y="28171789"/>
            <a:ext cx="3884977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 fontAlgn="base"/>
            <a:r>
              <a:rPr lang="es-MX" sz="7000" b="1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Nota: </a:t>
            </a:r>
            <a:r>
              <a:rPr lang="es-MX" sz="7000" b="0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El </a:t>
            </a:r>
            <a:r>
              <a:rPr lang="es-MX" sz="7000" b="0" i="0" dirty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diseño del cartel es a su elección, </a:t>
            </a:r>
            <a:r>
              <a:rPr lang="es-MX" sz="7000" b="0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es indispensable cumplir con los requisitos que </a:t>
            </a:r>
            <a:r>
              <a:rPr lang="es-MX" sz="7000" b="0" i="0" dirty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aquí se establecen conforme a la </a:t>
            </a:r>
            <a:r>
              <a:rPr lang="es-MX" sz="7000" b="0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convocatoria</a:t>
            </a:r>
            <a:r>
              <a:rPr lang="es-MX" sz="7000" dirty="0"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s-MX" sz="7000" dirty="0" smtClean="0"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(con respecto a la cantidad de palabras que se especifican en cada texto).</a:t>
            </a:r>
            <a:r>
              <a:rPr lang="es-MX" sz="7000" b="0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 Las medidas de este documento corresponden a las que se especifican al inicio de esta publicación.</a:t>
            </a:r>
            <a:endParaRPr lang="es-MX" sz="7000" b="0" i="0" dirty="0">
              <a:effectLst/>
              <a:highlight>
                <a:srgbClr val="FFFFFF"/>
              </a:highligh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469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80E27D5-2B61-3B06-50E3-0FDFD59F5B73}"/>
              </a:ext>
            </a:extLst>
          </p:cNvPr>
          <p:cNvSpPr/>
          <p:nvPr/>
        </p:nvSpPr>
        <p:spPr>
          <a:xfrm>
            <a:off x="11246925" y="9873212"/>
            <a:ext cx="8358922" cy="877824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s-MX" sz="5400" b="1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Metodología: </a:t>
            </a:r>
            <a:r>
              <a:rPr lang="es-ES" sz="5000" dirty="0">
                <a:solidFill>
                  <a:prstClr val="black"/>
                </a:solidFill>
                <a:latin typeface="Arial Narrow" panose="020B0606020202030204" pitchFamily="34" charset="0"/>
              </a:rPr>
              <a:t>Una sinopsis de ponencia es un resumen breve y conciso que presenta los puntos clave de un trabajo académico que se presentará en un evento como un congreso o seminario. Su objetivo principal es dar a conocer de manera atractiva los hallazgos y aportes del estudio, con el fin de que sea seleccionado para la presentación. </a:t>
            </a:r>
            <a:endParaRPr lang="es-MX" sz="5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4ED41ED-850E-934F-5195-231F9013334F}"/>
              </a:ext>
            </a:extLst>
          </p:cNvPr>
          <p:cNvSpPr/>
          <p:nvPr/>
        </p:nvSpPr>
        <p:spPr>
          <a:xfrm>
            <a:off x="1614861" y="19096518"/>
            <a:ext cx="8358922" cy="877824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s-MX" sz="5400" b="1" dirty="0" smtClean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Resultados:</a:t>
            </a:r>
            <a:r>
              <a:rPr lang="es-MX" sz="5000" dirty="0" smtClean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5000" dirty="0">
                <a:solidFill>
                  <a:prstClr val="black"/>
                </a:solidFill>
                <a:latin typeface="Arial Narrow" panose="020B0606020202030204" pitchFamily="34" charset="0"/>
              </a:rPr>
              <a:t>Una sinopsis de ponencia es un resumen breve y conciso que presenta los puntos clave de un trabajo académico que se presentará en un evento como un congreso o seminario. Su objetivo principal es dar a conocer de manera atractiva los hallazgos y aportes del estudio, con el fin de que sea seleccionado para la presentación</a:t>
            </a:r>
            <a:r>
              <a:rPr lang="es-ES" sz="50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lang="es-MX" sz="5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CDF8B89-6EE9-8D06-A2F3-C9D72C6B0B8F}"/>
              </a:ext>
            </a:extLst>
          </p:cNvPr>
          <p:cNvSpPr/>
          <p:nvPr/>
        </p:nvSpPr>
        <p:spPr>
          <a:xfrm>
            <a:off x="11181611" y="19096518"/>
            <a:ext cx="8358922" cy="877824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s-MX" sz="5400" b="1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Conclusiones:</a:t>
            </a:r>
            <a:r>
              <a:rPr lang="es-MX" sz="5000" b="1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5000" dirty="0">
                <a:solidFill>
                  <a:prstClr val="black"/>
                </a:solidFill>
                <a:latin typeface="Arial Narrow" panose="020B0606020202030204" pitchFamily="34" charset="0"/>
              </a:rPr>
              <a:t>Una sinopsis de ponencia es un resumen breve y conciso que presenta los puntos clave de un trabajo académico que se presentará en un evento como un congreso o seminario. Su objetivo principal es dar a conocer de manera atractiva los hallazgos y aportes del estudio, con el fin de que sea seleccionado para la presentación</a:t>
            </a:r>
            <a:r>
              <a:rPr lang="es-ES" sz="50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lang="es-MX" sz="5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5914BDB-85F3-EC60-CC2D-4B89F66AD1B2}"/>
              </a:ext>
            </a:extLst>
          </p:cNvPr>
          <p:cNvSpPr/>
          <p:nvPr/>
        </p:nvSpPr>
        <p:spPr>
          <a:xfrm>
            <a:off x="1645083" y="9873212"/>
            <a:ext cx="8358922" cy="877824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es-MX" sz="5400" b="1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Resumen: </a:t>
            </a:r>
            <a:r>
              <a:rPr lang="es-ES" sz="4800" dirty="0">
                <a:latin typeface="Arial Narrow" panose="020B0606020202030204" pitchFamily="34" charset="0"/>
              </a:rPr>
              <a:t>Una sinopsis de ponencia es un resumen breve y conciso que presenta los puntos clave de un trabajo académico que se presentará en un evento como un congreso o seminario. Su objetivo principal es dar a conocer de manera atractiva los hallazgos y aportes del estudio, con el fin de que sea seleccionado para la presentación. </a:t>
            </a:r>
            <a:r>
              <a:rPr lang="es-MX" sz="5400" b="0" i="0" dirty="0" smtClean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5400" b="0" i="0" dirty="0">
              <a:solidFill>
                <a:srgbClr val="4A4A4A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3086B08-D6F7-0531-F913-CF19B6BE1626}"/>
              </a:ext>
            </a:extLst>
          </p:cNvPr>
          <p:cNvSpPr txBox="1"/>
          <p:nvPr/>
        </p:nvSpPr>
        <p:spPr>
          <a:xfrm>
            <a:off x="18035529" y="1708625"/>
            <a:ext cx="1919712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fontAlgn="base"/>
            <a:r>
              <a:rPr lang="es-MX" sz="12000" b="1" i="0" dirty="0" smtClean="0">
                <a:solidFill>
                  <a:srgbClr val="C00000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Respetando</a:t>
            </a:r>
            <a:r>
              <a:rPr lang="es-MX" sz="12000" b="0" i="0" dirty="0" smtClean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 la </a:t>
            </a:r>
            <a:r>
              <a:rPr lang="es-MX" sz="12000" b="1" i="0" dirty="0" smtClean="0">
                <a:solidFill>
                  <a:srgbClr val="7030A0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Diversidad</a:t>
            </a:r>
          </a:p>
        </p:txBody>
      </p:sp>
      <p:pic>
        <p:nvPicPr>
          <p:cNvPr id="18" name="Picture 4" descr="Reconocerá UANL casos de éxito en servicio social y voluntariado -  Universidad Autónoma de Nuevo Leó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8767" y="9901360"/>
            <a:ext cx="15048411" cy="8778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UANL reconoce la labor de servicio social y voluntariado de sus estudiantes  | MVS Notici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5" r="657"/>
          <a:stretch/>
        </p:blipFill>
        <p:spPr bwMode="auto">
          <a:xfrm>
            <a:off x="25516114" y="19060632"/>
            <a:ext cx="14978743" cy="876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ángulo 19"/>
          <p:cNvSpPr/>
          <p:nvPr/>
        </p:nvSpPr>
        <p:spPr>
          <a:xfrm>
            <a:off x="3399690" y="6568479"/>
            <a:ext cx="3579608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8000" dirty="0" smtClean="0">
                <a:latin typeface="Arial Narrow" panose="020B0606020202030204" pitchFamily="34" charset="0"/>
              </a:rPr>
              <a:t>Autor 1. M.A.E. Yolanda Margarita Leal Vega </a:t>
            </a:r>
            <a:r>
              <a:rPr lang="es-MX" sz="8000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s-MX" sz="80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s-MX" sz="8000" dirty="0" smtClean="0">
                <a:latin typeface="Arial Narrow" panose="020B0606020202030204" pitchFamily="34" charset="0"/>
              </a:rPr>
              <a:t>Autor 2. Dra. Griselda Guadalupe Luna Méndez</a:t>
            </a:r>
          </a:p>
          <a:p>
            <a:pPr algn="ctr"/>
            <a:r>
              <a:rPr lang="es-MX" sz="8000" dirty="0" smtClean="0">
                <a:latin typeface="Arial Narrow" panose="020B0606020202030204" pitchFamily="34" charset="0"/>
              </a:rPr>
              <a:t>Autor 3. Lic. Karla Jaqueline Salazar Ramos</a:t>
            </a:r>
            <a:endParaRPr lang="es-MX" sz="8000" dirty="0">
              <a:latin typeface="Arial Narrow" panose="020B0606020202030204" pitchFamily="34" charset="0"/>
            </a:endParaRPr>
          </a:p>
        </p:txBody>
      </p:sp>
      <p:pic>
        <p:nvPicPr>
          <p:cNvPr id="21" name="Imagen 2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42" y="1353625"/>
            <a:ext cx="12400082" cy="4305788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2949102" y="3034625"/>
            <a:ext cx="18066164" cy="23852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ES" sz="11500" dirty="0">
                <a:solidFill>
                  <a:srgbClr val="4A4A4A"/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a través de la </a:t>
            </a:r>
            <a:r>
              <a:rPr lang="es-ES" sz="14900" b="1" dirty="0">
                <a:solidFill>
                  <a:schemeClr val="accent6">
                    <a:lumMod val="75000"/>
                  </a:schemeClr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Acción Social</a:t>
            </a:r>
            <a:endParaRPr lang="es-MX" sz="11500" b="1" dirty="0">
              <a:solidFill>
                <a:schemeClr val="accent6">
                  <a:lumMod val="75000"/>
                </a:schemeClr>
              </a:solidFill>
              <a:highlight>
                <a:srgbClr val="FFFFFF"/>
              </a:highligh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1889424" y="28747860"/>
            <a:ext cx="39402698" cy="2715927"/>
            <a:chOff x="1889424" y="28747860"/>
            <a:chExt cx="39402698" cy="2715927"/>
          </a:xfrm>
        </p:grpSpPr>
        <p:pic>
          <p:nvPicPr>
            <p:cNvPr id="26" name="Imagen 25" descr="C:\Users\Imagen\Downloads\FACPYA 2025\Servicio Social\Congreso CISS 2025\Logotipo Congreso CISS 2025 Color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424" y="28747860"/>
              <a:ext cx="3554459" cy="271592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Imagen 26" descr="C:\Users\Imagen\Downloads\FACPYA 2025\Servicio Social\Congreso CISS 2025\Logotipo CISS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8846" y="29518856"/>
              <a:ext cx="3810180" cy="1922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Imagen 2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93697" y="29496110"/>
              <a:ext cx="5666641" cy="1967677"/>
            </a:xfrm>
            <a:prstGeom prst="rect">
              <a:avLst/>
            </a:prstGeom>
          </p:spPr>
        </p:pic>
        <p:pic>
          <p:nvPicPr>
            <p:cNvPr id="29" name="Imagen 28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44289" y="29567291"/>
              <a:ext cx="4319216" cy="1825315"/>
            </a:xfrm>
            <a:prstGeom prst="rect">
              <a:avLst/>
            </a:prstGeom>
          </p:spPr>
        </p:pic>
        <p:pic>
          <p:nvPicPr>
            <p:cNvPr id="22" name="Imagen 21"/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88631" y="29617662"/>
              <a:ext cx="4803491" cy="1724573"/>
            </a:xfrm>
            <a:prstGeom prst="rect">
              <a:avLst/>
            </a:prstGeom>
          </p:spPr>
        </p:pic>
        <p:pic>
          <p:nvPicPr>
            <p:cNvPr id="23" name="Imagen 22" descr="C:\Users\Imagen\Downloads\FACPYA 2025\Servicio Social\Congreso CISS 2025\Muestras\logo anuies 75 an╠âos horizontal.png"/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19974" y="29617662"/>
              <a:ext cx="4599650" cy="172457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987073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181</Words>
  <Application>Microsoft Office PowerPoint</Application>
  <PresentationFormat>Personalizado</PresentationFormat>
  <Paragraphs>19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inherit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Lidice Millán Gastélum</dc:creator>
  <cp:lastModifiedBy>Imagen</cp:lastModifiedBy>
  <cp:revision>12</cp:revision>
  <dcterms:created xsi:type="dcterms:W3CDTF">2023-08-09T22:41:34Z</dcterms:created>
  <dcterms:modified xsi:type="dcterms:W3CDTF">2025-09-11T17:58:08Z</dcterms:modified>
</cp:coreProperties>
</file>